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10799763" cy="75596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B1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BF1A4F-227A-4C75-9824-00DA1A15B2A2}" v="1" dt="2025-10-10T14:06:04.5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144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237197"/>
            <a:ext cx="9179799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970580"/>
            <a:ext cx="8099822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84E-B568-45C8-AAB8-350F6301BE79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61C4-37B1-42DF-8F94-958F33BEC9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801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84E-B568-45C8-AAB8-350F6301BE79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61C4-37B1-42DF-8F94-958F33BEC9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85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1" y="402483"/>
            <a:ext cx="2328699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4" y="402483"/>
            <a:ext cx="6851100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84E-B568-45C8-AAB8-350F6301BE79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61C4-37B1-42DF-8F94-958F33BEC9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834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84E-B568-45C8-AAB8-350F6301BE79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61C4-37B1-42DF-8F94-958F33BEC9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416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59" y="1884671"/>
            <a:ext cx="931479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59" y="5059035"/>
            <a:ext cx="931479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84E-B568-45C8-AAB8-350F6301BE79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61C4-37B1-42DF-8F94-958F33BEC9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8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2012414"/>
            <a:ext cx="4589899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0" y="2012414"/>
            <a:ext cx="4589899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84E-B568-45C8-AAB8-350F6301BE79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61C4-37B1-42DF-8F94-958F33BEC9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291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402484"/>
            <a:ext cx="9314796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1853171"/>
            <a:ext cx="456880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2761381"/>
            <a:ext cx="4568805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1853171"/>
            <a:ext cx="4591306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2761381"/>
            <a:ext cx="4591306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84E-B568-45C8-AAB8-350F6301BE79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61C4-37B1-42DF-8F94-958F33BEC9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170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84E-B568-45C8-AAB8-350F6301BE79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61C4-37B1-42DF-8F94-958F33BEC9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70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84E-B568-45C8-AAB8-350F6301BE79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61C4-37B1-42DF-8F94-958F33BEC9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325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03978"/>
            <a:ext cx="3483205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088455"/>
            <a:ext cx="546738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2267902"/>
            <a:ext cx="3483205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84E-B568-45C8-AAB8-350F6301BE79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61C4-37B1-42DF-8F94-958F33BEC9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84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0" y="503978"/>
            <a:ext cx="3483205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088455"/>
            <a:ext cx="546738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0" y="2267902"/>
            <a:ext cx="3483205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5184E-B568-45C8-AAB8-350F6301BE79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4D61C4-37B1-42DF-8F94-958F33BEC9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092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402484"/>
            <a:ext cx="931479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2012414"/>
            <a:ext cx="931479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7006700"/>
            <a:ext cx="242994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45184E-B568-45C8-AAB8-350F6301BE79}" type="datetimeFigureOut">
              <a:rPr lang="en-GB" smtClean="0"/>
              <a:t>10/10/2025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7006700"/>
            <a:ext cx="364492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7006700"/>
            <a:ext cx="242994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4D61C4-37B1-42DF-8F94-958F33BEC9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425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0" name="Group 1029">
            <a:extLst>
              <a:ext uri="{FF2B5EF4-FFF2-40B4-BE49-F238E27FC236}">
                <a16:creationId xmlns:a16="http://schemas.microsoft.com/office/drawing/2014/main" id="{499DAFA8-7495-6138-C9B4-5BBCF3800C0E}"/>
              </a:ext>
            </a:extLst>
          </p:cNvPr>
          <p:cNvGrpSpPr/>
          <p:nvPr/>
        </p:nvGrpSpPr>
        <p:grpSpPr>
          <a:xfrm>
            <a:off x="-2925" y="0"/>
            <a:ext cx="5400820" cy="7559675"/>
            <a:chOff x="-939" y="-1"/>
            <a:chExt cx="5400820" cy="755967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C66534F-7892-0BA6-CD9D-ABE97F9338B8}"/>
                </a:ext>
              </a:extLst>
            </p:cNvPr>
            <p:cNvGrpSpPr/>
            <p:nvPr/>
          </p:nvGrpSpPr>
          <p:grpSpPr>
            <a:xfrm>
              <a:off x="-23" y="-1"/>
              <a:ext cx="5399904" cy="7559675"/>
              <a:chOff x="152375" y="152400"/>
              <a:chExt cx="5399904" cy="7559675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62FA7096-DEE2-3E77-B9E3-E0C65F974520}"/>
                  </a:ext>
                </a:extLst>
              </p:cNvPr>
              <p:cNvSpPr/>
              <p:nvPr/>
            </p:nvSpPr>
            <p:spPr>
              <a:xfrm>
                <a:off x="609597" y="3703634"/>
                <a:ext cx="4485481" cy="45720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4000" dirty="0">
                    <a:solidFill>
                      <a:schemeClr val="accent5"/>
                    </a:solidFill>
                    <a:latin typeface="Impact" panose="020B0806030902050204" pitchFamily="34" charset="0"/>
                  </a:rPr>
                  <a:t>Then </a:t>
                </a:r>
                <a:r>
                  <a:rPr lang="en-GB" sz="4000" dirty="0">
                    <a:solidFill>
                      <a:srgbClr val="00B050"/>
                    </a:solidFill>
                    <a:latin typeface="Impact" panose="020B0806030902050204" pitchFamily="34" charset="0"/>
                  </a:rPr>
                  <a:t>join us </a:t>
                </a:r>
                <a:r>
                  <a:rPr lang="en-GB" sz="4000" dirty="0">
                    <a:solidFill>
                      <a:srgbClr val="DEB142"/>
                    </a:solidFill>
                    <a:latin typeface="Impact" panose="020B0806030902050204" pitchFamily="34" charset="0"/>
                  </a:rPr>
                  <a:t>in the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D2029EB-6951-3D33-2F66-77CFEC43CC46}"/>
                  </a:ext>
                </a:extLst>
              </p:cNvPr>
              <p:cNvSpPr/>
              <p:nvPr/>
            </p:nvSpPr>
            <p:spPr>
              <a:xfrm>
                <a:off x="152398" y="3703633"/>
                <a:ext cx="457200" cy="457202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1FCF493E-B69A-0A18-4E76-6F6BBADDCE5F}"/>
                  </a:ext>
                </a:extLst>
              </p:cNvPr>
              <p:cNvSpPr/>
              <p:nvPr/>
            </p:nvSpPr>
            <p:spPr>
              <a:xfrm>
                <a:off x="5095079" y="3703633"/>
                <a:ext cx="457200" cy="457202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AFB1630B-1D9F-BBD1-3DA7-ABDBB82EB799}"/>
                  </a:ext>
                </a:extLst>
              </p:cNvPr>
              <p:cNvSpPr/>
              <p:nvPr/>
            </p:nvSpPr>
            <p:spPr>
              <a:xfrm>
                <a:off x="152395" y="609602"/>
                <a:ext cx="457201" cy="3094032"/>
              </a:xfrm>
              <a:prstGeom prst="rect">
                <a:avLst/>
              </a:prstGeom>
              <a:gradFill>
                <a:gsLst>
                  <a:gs pos="30000">
                    <a:schemeClr val="accent5"/>
                  </a:gs>
                  <a:gs pos="50000">
                    <a:srgbClr val="0070C0"/>
                  </a:gs>
                  <a:gs pos="70000">
                    <a:srgbClr val="00B050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55CDB25-D973-D517-0806-C1EED945AEFB}"/>
                  </a:ext>
                </a:extLst>
              </p:cNvPr>
              <p:cNvSpPr/>
              <p:nvPr/>
            </p:nvSpPr>
            <p:spPr>
              <a:xfrm>
                <a:off x="152395" y="152400"/>
                <a:ext cx="457200" cy="45720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8B8AED0-5296-493B-4FA9-0F375A662448}"/>
                  </a:ext>
                </a:extLst>
              </p:cNvPr>
              <p:cNvSpPr/>
              <p:nvPr/>
            </p:nvSpPr>
            <p:spPr>
              <a:xfrm>
                <a:off x="5095075" y="609600"/>
                <a:ext cx="457201" cy="3094032"/>
              </a:xfrm>
              <a:prstGeom prst="rect">
                <a:avLst/>
              </a:prstGeom>
              <a:gradFill>
                <a:gsLst>
                  <a:gs pos="30000">
                    <a:srgbClr val="DEB142"/>
                  </a:gs>
                  <a:gs pos="50000">
                    <a:schemeClr val="accent1">
                      <a:lumMod val="60000"/>
                      <a:lumOff val="40000"/>
                    </a:schemeClr>
                  </a:gs>
                  <a:gs pos="70000">
                    <a:srgbClr val="00B050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60C816F-64FA-82DB-2122-306394F20904}"/>
                  </a:ext>
                </a:extLst>
              </p:cNvPr>
              <p:cNvSpPr/>
              <p:nvPr/>
            </p:nvSpPr>
            <p:spPr>
              <a:xfrm>
                <a:off x="609595" y="152400"/>
                <a:ext cx="4485481" cy="457202"/>
              </a:xfrm>
              <a:prstGeom prst="rect">
                <a:avLst/>
              </a:prstGeom>
              <a:gradFill>
                <a:gsLst>
                  <a:gs pos="30000">
                    <a:schemeClr val="accent5"/>
                  </a:gs>
                  <a:gs pos="50000">
                    <a:schemeClr val="accent2">
                      <a:lumMod val="75000"/>
                    </a:schemeClr>
                  </a:gs>
                  <a:gs pos="70000">
                    <a:srgbClr val="DEB142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DB917F0-711F-449E-0061-2191A518EF55}"/>
                  </a:ext>
                </a:extLst>
              </p:cNvPr>
              <p:cNvSpPr/>
              <p:nvPr/>
            </p:nvSpPr>
            <p:spPr>
              <a:xfrm>
                <a:off x="5095071" y="152400"/>
                <a:ext cx="457200" cy="457202"/>
              </a:xfrm>
              <a:prstGeom prst="rect">
                <a:avLst/>
              </a:prstGeom>
              <a:solidFill>
                <a:srgbClr val="DEB14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ABB6D83-5273-CCFF-EE08-3B5D3845DF33}"/>
                  </a:ext>
                </a:extLst>
              </p:cNvPr>
              <p:cNvSpPr/>
              <p:nvPr/>
            </p:nvSpPr>
            <p:spPr>
              <a:xfrm>
                <a:off x="5095070" y="4160834"/>
                <a:ext cx="457201" cy="3094032"/>
              </a:xfrm>
              <a:prstGeom prst="rect">
                <a:avLst/>
              </a:prstGeom>
              <a:gradFill>
                <a:gsLst>
                  <a:gs pos="50000">
                    <a:srgbClr val="0070C0"/>
                  </a:gs>
                  <a:gs pos="30000">
                    <a:srgbClr val="00B050"/>
                  </a:gs>
                  <a:gs pos="70000">
                    <a:schemeClr val="accent5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92501B2-D3FC-93F6-C538-DE2CF1487E26}"/>
                  </a:ext>
                </a:extLst>
              </p:cNvPr>
              <p:cNvSpPr/>
              <p:nvPr/>
            </p:nvSpPr>
            <p:spPr>
              <a:xfrm>
                <a:off x="5095071" y="7254873"/>
                <a:ext cx="457200" cy="45720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4E08E73-808E-5340-FAD2-2230ACE96DAD}"/>
                  </a:ext>
                </a:extLst>
              </p:cNvPr>
              <p:cNvSpPr/>
              <p:nvPr/>
            </p:nvSpPr>
            <p:spPr>
              <a:xfrm>
                <a:off x="609593" y="7254864"/>
                <a:ext cx="4485481" cy="457202"/>
              </a:xfrm>
              <a:prstGeom prst="rect">
                <a:avLst/>
              </a:prstGeom>
              <a:gradFill>
                <a:gsLst>
                  <a:gs pos="30000">
                    <a:srgbClr val="DEB142"/>
                  </a:gs>
                  <a:gs pos="50000">
                    <a:schemeClr val="accent2">
                      <a:lumMod val="75000"/>
                    </a:schemeClr>
                  </a:gs>
                  <a:gs pos="70000">
                    <a:schemeClr val="accent5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9E5DFBFC-9BA3-F893-0858-04BB2C376B67}"/>
                  </a:ext>
                </a:extLst>
              </p:cNvPr>
              <p:cNvSpPr/>
              <p:nvPr/>
            </p:nvSpPr>
            <p:spPr>
              <a:xfrm>
                <a:off x="152384" y="7254873"/>
                <a:ext cx="457200" cy="457202"/>
              </a:xfrm>
              <a:prstGeom prst="rect">
                <a:avLst/>
              </a:prstGeom>
              <a:solidFill>
                <a:srgbClr val="DEB14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852B6C9-FCB1-9E19-264A-6EF836109C3B}"/>
                  </a:ext>
                </a:extLst>
              </p:cNvPr>
              <p:cNvSpPr/>
              <p:nvPr/>
            </p:nvSpPr>
            <p:spPr>
              <a:xfrm>
                <a:off x="152375" y="4160824"/>
                <a:ext cx="457201" cy="3094032"/>
              </a:xfrm>
              <a:prstGeom prst="rect">
                <a:avLst/>
              </a:prstGeom>
              <a:gradFill>
                <a:gsLst>
                  <a:gs pos="30000">
                    <a:srgbClr val="00B050"/>
                  </a:gs>
                  <a:gs pos="50000">
                    <a:schemeClr val="accent1">
                      <a:lumMod val="60000"/>
                      <a:lumOff val="40000"/>
                    </a:schemeClr>
                  </a:gs>
                  <a:gs pos="70000">
                    <a:srgbClr val="DEB142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2F9C1C8C-6C0A-7BA4-88EA-E49214AC0D99}"/>
                </a:ext>
              </a:extLst>
            </p:cNvPr>
            <p:cNvGrpSpPr/>
            <p:nvPr/>
          </p:nvGrpSpPr>
          <p:grpSpPr>
            <a:xfrm>
              <a:off x="457191" y="457191"/>
              <a:ext cx="4485473" cy="3094024"/>
              <a:chOff x="457191" y="457191"/>
              <a:chExt cx="4485473" cy="3094024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8B43ED9B-6815-D2D1-8BE9-763B293A1719}"/>
                  </a:ext>
                </a:extLst>
              </p:cNvPr>
              <p:cNvSpPr/>
              <p:nvPr/>
            </p:nvSpPr>
            <p:spPr>
              <a:xfrm>
                <a:off x="457191" y="457191"/>
                <a:ext cx="4485473" cy="309402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4000" dirty="0">
                    <a:solidFill>
                      <a:schemeClr val="accent5"/>
                    </a:solidFill>
                    <a:latin typeface="Impact" panose="020B0806030902050204" pitchFamily="34" charset="0"/>
                  </a:rPr>
                  <a:t>BANGE   S</a:t>
                </a:r>
              </a:p>
              <a:p>
                <a:pPr algn="ctr"/>
                <a:r>
                  <a:rPr lang="en-GB" dirty="0">
                    <a:solidFill>
                      <a:srgbClr val="00B050"/>
                    </a:solidFill>
                    <a:latin typeface="Impact" panose="020B0806030902050204" pitchFamily="34" charset="0"/>
                  </a:rPr>
                  <a:t>and</a:t>
                </a:r>
                <a:endParaRPr lang="en-GB" sz="4000" dirty="0">
                  <a:solidFill>
                    <a:srgbClr val="00B050"/>
                  </a:solidFill>
                  <a:latin typeface="Impact" panose="020B0806030902050204" pitchFamily="34" charset="0"/>
                </a:endParaRPr>
              </a:p>
              <a:p>
                <a:pPr algn="ctr"/>
                <a:r>
                  <a:rPr lang="en-GB" sz="4000" dirty="0">
                    <a:solidFill>
                      <a:srgbClr val="DEB142"/>
                    </a:solidFill>
                    <a:latin typeface="Impact" panose="020B0806030902050204" pitchFamily="34" charset="0"/>
                  </a:rPr>
                  <a:t>B    NFIRE</a:t>
                </a:r>
              </a:p>
            </p:txBody>
          </p:sp>
          <p:pic>
            <p:nvPicPr>
              <p:cNvPr id="51" name="Picture 2" descr="Cartoon Fire Png | Free download on ClipArtMag">
                <a:extLst>
                  <a:ext uri="{FF2B5EF4-FFF2-40B4-BE49-F238E27FC236}">
                    <a16:creationId xmlns:a16="http://schemas.microsoft.com/office/drawing/2014/main" id="{D9801CC6-2CAB-BD27-A8BE-FC8296297E7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3326" y="2166247"/>
                <a:ext cx="405874" cy="525673"/>
              </a:xfrm>
              <a:prstGeom prst="rect">
                <a:avLst/>
              </a:prstGeom>
              <a:noFill/>
            </p:spPr>
          </p:pic>
          <p:pic>
            <p:nvPicPr>
              <p:cNvPr id="52" name="Picture 4" descr="Collection of Free Cartoon Hot Dog PNG. | PlusPNG">
                <a:extLst>
                  <a:ext uri="{FF2B5EF4-FFF2-40B4-BE49-F238E27FC236}">
                    <a16:creationId xmlns:a16="http://schemas.microsoft.com/office/drawing/2014/main" id="{C1BBAEE4-DF86-8BF1-6DC1-B8CD9581189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6752715">
                <a:off x="2996296" y="1416103"/>
                <a:ext cx="459835" cy="265727"/>
              </a:xfrm>
              <a:prstGeom prst="rect">
                <a:avLst/>
              </a:prstGeom>
              <a:noFill/>
            </p:spPr>
          </p:pic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DD71B4A-527C-A786-1843-76E2871031C4}"/>
                </a:ext>
              </a:extLst>
            </p:cNvPr>
            <p:cNvSpPr txBox="1"/>
            <p:nvPr/>
          </p:nvSpPr>
          <p:spPr>
            <a:xfrm>
              <a:off x="-23" y="450254"/>
              <a:ext cx="539977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accent5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8</a:t>
              </a:r>
              <a:r>
                <a:rPr lang="en-GB" sz="1600" baseline="30000" dirty="0">
                  <a:solidFill>
                    <a:schemeClr val="accent5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th</a:t>
              </a:r>
              <a:r>
                <a:rPr lang="en-GB" sz="1600" dirty="0">
                  <a:solidFill>
                    <a:schemeClr val="accent5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 November 2025</a:t>
              </a:r>
            </a:p>
            <a:p>
              <a:pPr algn="ctr"/>
              <a:r>
                <a:rPr lang="en-GB" sz="1600" dirty="0">
                  <a:solidFill>
                    <a:srgbClr val="00B050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17:00 – 19:00</a:t>
              </a:r>
            </a:p>
            <a:p>
              <a:pPr algn="ctr"/>
              <a:r>
                <a:rPr lang="en-GB" sz="1600" dirty="0">
                  <a:solidFill>
                    <a:srgbClr val="DEB142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£1.50 per sausage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212EE49-E13E-E686-2F70-BEEE44DD29FC}"/>
                </a:ext>
              </a:extLst>
            </p:cNvPr>
            <p:cNvSpPr txBox="1"/>
            <p:nvPr/>
          </p:nvSpPr>
          <p:spPr>
            <a:xfrm>
              <a:off x="78" y="2643532"/>
              <a:ext cx="539977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accent5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St Andrew’s Church Yard</a:t>
              </a:r>
            </a:p>
            <a:p>
              <a:pPr algn="ctr"/>
              <a:r>
                <a:rPr lang="en-GB" sz="1600" dirty="0">
                  <a:solidFill>
                    <a:srgbClr val="00B050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Next to the Wheatsheaf</a:t>
              </a:r>
            </a:p>
            <a:p>
              <a:pPr algn="ctr"/>
              <a:r>
                <a:rPr lang="en-GB" sz="1600" dirty="0">
                  <a:solidFill>
                    <a:srgbClr val="DEB142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Tickets at admin@kirkellachurch.com</a:t>
              </a:r>
            </a:p>
          </p:txBody>
        </p:sp>
        <p:pic>
          <p:nvPicPr>
            <p:cNvPr id="1024" name="Picture 2" descr="Action, cinema, clapper, cut, director, film, media, movie, scene ...">
              <a:extLst>
                <a:ext uri="{FF2B5EF4-FFF2-40B4-BE49-F238E27FC236}">
                  <a16:creationId xmlns:a16="http://schemas.microsoft.com/office/drawing/2014/main" id="{968D7DA2-6204-0E99-7D06-DBC9E3EF49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8379" y="4777756"/>
              <a:ext cx="1141136" cy="1305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F146FE4-E098-7861-8AFF-017D06C9A099}"/>
                </a:ext>
              </a:extLst>
            </p:cNvPr>
            <p:cNvSpPr/>
            <p:nvPr/>
          </p:nvSpPr>
          <p:spPr>
            <a:xfrm>
              <a:off x="457126" y="4007919"/>
              <a:ext cx="4485473" cy="30940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accent5"/>
                  </a:solidFill>
                  <a:latin typeface="Impact" panose="020B0806030902050204" pitchFamily="34" charset="0"/>
                </a:rPr>
                <a:t>YOUTH</a:t>
              </a:r>
            </a:p>
            <a:p>
              <a:pPr algn="ctr"/>
              <a:r>
                <a:rPr lang="en-GB" sz="4000" dirty="0">
                  <a:solidFill>
                    <a:srgbClr val="00B050"/>
                  </a:solidFill>
                  <a:latin typeface="Impact" panose="020B0806030902050204" pitchFamily="34" charset="0"/>
                </a:rPr>
                <a:t>FILM</a:t>
              </a:r>
            </a:p>
            <a:p>
              <a:pPr algn="ctr"/>
              <a:r>
                <a:rPr lang="en-GB" dirty="0">
                  <a:solidFill>
                    <a:srgbClr val="DEB142"/>
                  </a:solidFill>
                  <a:latin typeface="Impact" panose="020B0806030902050204" pitchFamily="34" charset="0"/>
                </a:rPr>
                <a:t>night</a:t>
              </a:r>
            </a:p>
          </p:txBody>
        </p:sp>
        <p:sp>
          <p:nvSpPr>
            <p:cNvPr id="1025" name="TextBox 1024">
              <a:extLst>
                <a:ext uri="{FF2B5EF4-FFF2-40B4-BE49-F238E27FC236}">
                  <a16:creationId xmlns:a16="http://schemas.microsoft.com/office/drawing/2014/main" id="{0A4BBC56-3332-ED32-04D4-0069DDB5BA6F}"/>
                </a:ext>
              </a:extLst>
            </p:cNvPr>
            <p:cNvSpPr txBox="1"/>
            <p:nvPr/>
          </p:nvSpPr>
          <p:spPr>
            <a:xfrm>
              <a:off x="0" y="4079852"/>
              <a:ext cx="539977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accent5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St Andrew’s Church Building</a:t>
              </a:r>
            </a:p>
            <a:p>
              <a:pPr algn="ctr"/>
              <a:r>
                <a:rPr lang="en-GB" sz="1600" dirty="0">
                  <a:solidFill>
                    <a:srgbClr val="00B050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19:00 – 21:00</a:t>
              </a:r>
            </a:p>
            <a:p>
              <a:pPr algn="ctr"/>
              <a:r>
                <a:rPr lang="en-GB" sz="1600" dirty="0">
                  <a:solidFill>
                    <a:srgbClr val="DEB142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Popcorn and Ice Cream</a:t>
              </a:r>
            </a:p>
          </p:txBody>
        </p:sp>
        <p:sp>
          <p:nvSpPr>
            <p:cNvPr id="1027" name="TextBox 1026">
              <a:extLst>
                <a:ext uri="{FF2B5EF4-FFF2-40B4-BE49-F238E27FC236}">
                  <a16:creationId xmlns:a16="http://schemas.microsoft.com/office/drawing/2014/main" id="{2E95A83A-9075-7415-9F3B-FFDB9D727BB3}"/>
                </a:ext>
              </a:extLst>
            </p:cNvPr>
            <p:cNvSpPr txBox="1"/>
            <p:nvPr/>
          </p:nvSpPr>
          <p:spPr>
            <a:xfrm>
              <a:off x="-939" y="6253331"/>
              <a:ext cx="539977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accent5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Film suitable for 11-18’s</a:t>
              </a:r>
            </a:p>
            <a:p>
              <a:pPr algn="ctr"/>
              <a:r>
                <a:rPr lang="en-GB" sz="1600" dirty="0">
                  <a:solidFill>
                    <a:srgbClr val="00B050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Let Ash know at </a:t>
              </a:r>
              <a:r>
                <a:rPr lang="en-GB" sz="1600" dirty="0" err="1">
                  <a:solidFill>
                    <a:srgbClr val="00B050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ash@kirkellaandwillerby.church</a:t>
              </a:r>
              <a:endParaRPr lang="en-GB" sz="1600" dirty="0">
                <a:solidFill>
                  <a:srgbClr val="00B050"/>
                </a:solidFill>
                <a:latin typeface="Impact" panose="020B0806030902050204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  <a:p>
              <a:pPr algn="ctr"/>
              <a:r>
                <a:rPr lang="en-GB" sz="1600" dirty="0">
                  <a:solidFill>
                    <a:srgbClr val="DEB142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Invite your mates!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A17DB12-1477-8992-E259-1343B05A6542}"/>
              </a:ext>
            </a:extLst>
          </p:cNvPr>
          <p:cNvSpPr/>
          <p:nvPr/>
        </p:nvSpPr>
        <p:spPr>
          <a:xfrm>
            <a:off x="317633" y="3309556"/>
            <a:ext cx="4769352" cy="4572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5"/>
                </a:solidFill>
                <a:latin typeface="Impact" panose="020B0806030902050204" pitchFamily="34" charset="0"/>
              </a:rPr>
              <a:t>_____</a:t>
            </a:r>
            <a:r>
              <a:rPr lang="en-GB" sz="4000" dirty="0">
                <a:solidFill>
                  <a:srgbClr val="00B050"/>
                </a:solidFill>
                <a:latin typeface="Impact" panose="020B0806030902050204" pitchFamily="34" charset="0"/>
              </a:rPr>
              <a:t>_____</a:t>
            </a:r>
            <a:r>
              <a:rPr lang="en-GB" sz="4000" dirty="0">
                <a:solidFill>
                  <a:srgbClr val="DEB142"/>
                </a:solidFill>
                <a:latin typeface="Impact" panose="020B0806030902050204" pitchFamily="34" charset="0"/>
              </a:rPr>
              <a:t>______</a:t>
            </a:r>
          </a:p>
          <a:p>
            <a:pPr algn="ctr"/>
            <a:r>
              <a:rPr lang="en-GB" sz="4000" dirty="0">
                <a:solidFill>
                  <a:schemeClr val="accent5"/>
                </a:solidFill>
                <a:latin typeface="Impact" panose="020B0806030902050204" pitchFamily="34" charset="0"/>
              </a:rPr>
              <a:t>_____</a:t>
            </a:r>
            <a:r>
              <a:rPr lang="en-GB" sz="4000" dirty="0">
                <a:solidFill>
                  <a:srgbClr val="00B050"/>
                </a:solidFill>
                <a:latin typeface="Impact" panose="020B0806030902050204" pitchFamily="34" charset="0"/>
              </a:rPr>
              <a:t>_____</a:t>
            </a:r>
            <a:r>
              <a:rPr lang="en-GB" sz="4000" dirty="0">
                <a:solidFill>
                  <a:srgbClr val="DEB142"/>
                </a:solidFill>
                <a:latin typeface="Impact" panose="020B0806030902050204" pitchFamily="34" charset="0"/>
              </a:rPr>
              <a:t>______</a:t>
            </a:r>
          </a:p>
        </p:txBody>
      </p:sp>
      <p:grpSp>
        <p:nvGrpSpPr>
          <p:cNvPr id="1066" name="Group 1065">
            <a:extLst>
              <a:ext uri="{FF2B5EF4-FFF2-40B4-BE49-F238E27FC236}">
                <a16:creationId xmlns:a16="http://schemas.microsoft.com/office/drawing/2014/main" id="{865203E1-4B54-F88E-37AC-E5266CF2CD69}"/>
              </a:ext>
            </a:extLst>
          </p:cNvPr>
          <p:cNvGrpSpPr/>
          <p:nvPr/>
        </p:nvGrpSpPr>
        <p:grpSpPr>
          <a:xfrm>
            <a:off x="5398943" y="0"/>
            <a:ext cx="5400820" cy="7559675"/>
            <a:chOff x="5398943" y="0"/>
            <a:chExt cx="5400820" cy="7559675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3537304-5CC7-07F1-49BD-A94BD0B9A69C}"/>
                </a:ext>
              </a:extLst>
            </p:cNvPr>
            <p:cNvGrpSpPr/>
            <p:nvPr/>
          </p:nvGrpSpPr>
          <p:grpSpPr>
            <a:xfrm flipH="1">
              <a:off x="5399859" y="0"/>
              <a:ext cx="5399904" cy="7559675"/>
              <a:chOff x="152375" y="152400"/>
              <a:chExt cx="5399904" cy="7559675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769E3A52-34B2-AA1E-DC72-3BBC46F333DA}"/>
                  </a:ext>
                </a:extLst>
              </p:cNvPr>
              <p:cNvSpPr/>
              <p:nvPr/>
            </p:nvSpPr>
            <p:spPr>
              <a:xfrm>
                <a:off x="609597" y="3703634"/>
                <a:ext cx="4485481" cy="45720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4000" dirty="0">
                    <a:solidFill>
                      <a:schemeClr val="accent5"/>
                    </a:solidFill>
                    <a:latin typeface="Impact" panose="020B0806030902050204" pitchFamily="34" charset="0"/>
                  </a:rPr>
                  <a:t>Then </a:t>
                </a:r>
                <a:r>
                  <a:rPr lang="en-GB" sz="4000" dirty="0">
                    <a:solidFill>
                      <a:srgbClr val="00B050"/>
                    </a:solidFill>
                    <a:latin typeface="Impact" panose="020B0806030902050204" pitchFamily="34" charset="0"/>
                  </a:rPr>
                  <a:t>join us </a:t>
                </a:r>
                <a:r>
                  <a:rPr lang="en-GB" sz="4000" dirty="0">
                    <a:solidFill>
                      <a:srgbClr val="DEB142"/>
                    </a:solidFill>
                    <a:latin typeface="Impact" panose="020B0806030902050204" pitchFamily="34" charset="0"/>
                  </a:rPr>
                  <a:t>in the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5B1F602D-92ED-C091-AB93-B66690C8F64A}"/>
                  </a:ext>
                </a:extLst>
              </p:cNvPr>
              <p:cNvSpPr/>
              <p:nvPr/>
            </p:nvSpPr>
            <p:spPr>
              <a:xfrm>
                <a:off x="152398" y="3703633"/>
                <a:ext cx="457200" cy="457202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60805D2-2D9A-E90B-BE25-C074D5789BEC}"/>
                  </a:ext>
                </a:extLst>
              </p:cNvPr>
              <p:cNvSpPr/>
              <p:nvPr/>
            </p:nvSpPr>
            <p:spPr>
              <a:xfrm>
                <a:off x="5095079" y="3703633"/>
                <a:ext cx="457200" cy="457202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26" name="Rectangle 1025">
                <a:extLst>
                  <a:ext uri="{FF2B5EF4-FFF2-40B4-BE49-F238E27FC236}">
                    <a16:creationId xmlns:a16="http://schemas.microsoft.com/office/drawing/2014/main" id="{4F4D49B4-5BC4-390B-9919-51F7D60D85CD}"/>
                  </a:ext>
                </a:extLst>
              </p:cNvPr>
              <p:cNvSpPr/>
              <p:nvPr/>
            </p:nvSpPr>
            <p:spPr>
              <a:xfrm>
                <a:off x="152395" y="609602"/>
                <a:ext cx="457201" cy="3094032"/>
              </a:xfrm>
              <a:prstGeom prst="rect">
                <a:avLst/>
              </a:prstGeom>
              <a:gradFill>
                <a:gsLst>
                  <a:gs pos="30000">
                    <a:schemeClr val="accent5"/>
                  </a:gs>
                  <a:gs pos="50000">
                    <a:srgbClr val="0070C0"/>
                  </a:gs>
                  <a:gs pos="70000">
                    <a:srgbClr val="00B050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28" name="Rectangle 1027">
                <a:extLst>
                  <a:ext uri="{FF2B5EF4-FFF2-40B4-BE49-F238E27FC236}">
                    <a16:creationId xmlns:a16="http://schemas.microsoft.com/office/drawing/2014/main" id="{CA880F4C-45A4-960D-63E2-09842EF535C8}"/>
                  </a:ext>
                </a:extLst>
              </p:cNvPr>
              <p:cNvSpPr/>
              <p:nvPr/>
            </p:nvSpPr>
            <p:spPr>
              <a:xfrm>
                <a:off x="152395" y="152400"/>
                <a:ext cx="457200" cy="45720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31" name="Rectangle 1030">
                <a:extLst>
                  <a:ext uri="{FF2B5EF4-FFF2-40B4-BE49-F238E27FC236}">
                    <a16:creationId xmlns:a16="http://schemas.microsoft.com/office/drawing/2014/main" id="{7C56675E-B513-5CA8-7C4A-DCE3226A83AC}"/>
                  </a:ext>
                </a:extLst>
              </p:cNvPr>
              <p:cNvSpPr/>
              <p:nvPr/>
            </p:nvSpPr>
            <p:spPr>
              <a:xfrm>
                <a:off x="5095075" y="609600"/>
                <a:ext cx="457201" cy="3094032"/>
              </a:xfrm>
              <a:prstGeom prst="rect">
                <a:avLst/>
              </a:prstGeom>
              <a:gradFill>
                <a:gsLst>
                  <a:gs pos="30000">
                    <a:srgbClr val="DEB142"/>
                  </a:gs>
                  <a:gs pos="50000">
                    <a:schemeClr val="accent1">
                      <a:lumMod val="60000"/>
                      <a:lumOff val="40000"/>
                    </a:schemeClr>
                  </a:gs>
                  <a:gs pos="70000">
                    <a:srgbClr val="00B050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8" name="Rectangle 1057">
                <a:extLst>
                  <a:ext uri="{FF2B5EF4-FFF2-40B4-BE49-F238E27FC236}">
                    <a16:creationId xmlns:a16="http://schemas.microsoft.com/office/drawing/2014/main" id="{5B8C823B-6F03-B56E-B92D-10CE89F4B9C5}"/>
                  </a:ext>
                </a:extLst>
              </p:cNvPr>
              <p:cNvSpPr/>
              <p:nvPr/>
            </p:nvSpPr>
            <p:spPr>
              <a:xfrm>
                <a:off x="609595" y="152400"/>
                <a:ext cx="4485481" cy="457202"/>
              </a:xfrm>
              <a:prstGeom prst="rect">
                <a:avLst/>
              </a:prstGeom>
              <a:gradFill>
                <a:gsLst>
                  <a:gs pos="30000">
                    <a:schemeClr val="accent5"/>
                  </a:gs>
                  <a:gs pos="50000">
                    <a:schemeClr val="accent2">
                      <a:lumMod val="75000"/>
                    </a:schemeClr>
                  </a:gs>
                  <a:gs pos="70000">
                    <a:srgbClr val="DEB142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59" name="Rectangle 1058">
                <a:extLst>
                  <a:ext uri="{FF2B5EF4-FFF2-40B4-BE49-F238E27FC236}">
                    <a16:creationId xmlns:a16="http://schemas.microsoft.com/office/drawing/2014/main" id="{A7067B5F-C561-2ECB-755C-7C469D12AF5B}"/>
                  </a:ext>
                </a:extLst>
              </p:cNvPr>
              <p:cNvSpPr/>
              <p:nvPr/>
            </p:nvSpPr>
            <p:spPr>
              <a:xfrm>
                <a:off x="5095071" y="152400"/>
                <a:ext cx="457200" cy="457202"/>
              </a:xfrm>
              <a:prstGeom prst="rect">
                <a:avLst/>
              </a:prstGeom>
              <a:solidFill>
                <a:srgbClr val="DEB14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0" name="Rectangle 1059">
                <a:extLst>
                  <a:ext uri="{FF2B5EF4-FFF2-40B4-BE49-F238E27FC236}">
                    <a16:creationId xmlns:a16="http://schemas.microsoft.com/office/drawing/2014/main" id="{84EAC8C0-BF61-7088-58D2-C83D9E6A1325}"/>
                  </a:ext>
                </a:extLst>
              </p:cNvPr>
              <p:cNvSpPr/>
              <p:nvPr/>
            </p:nvSpPr>
            <p:spPr>
              <a:xfrm>
                <a:off x="5095070" y="4160834"/>
                <a:ext cx="457201" cy="3094032"/>
              </a:xfrm>
              <a:prstGeom prst="rect">
                <a:avLst/>
              </a:prstGeom>
              <a:gradFill>
                <a:gsLst>
                  <a:gs pos="50000">
                    <a:srgbClr val="0070C0"/>
                  </a:gs>
                  <a:gs pos="30000">
                    <a:srgbClr val="00B050"/>
                  </a:gs>
                  <a:gs pos="70000">
                    <a:schemeClr val="accent5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1" name="Rectangle 1060">
                <a:extLst>
                  <a:ext uri="{FF2B5EF4-FFF2-40B4-BE49-F238E27FC236}">
                    <a16:creationId xmlns:a16="http://schemas.microsoft.com/office/drawing/2014/main" id="{E8EEF700-5DF5-26D0-5D74-FAD84EBB7336}"/>
                  </a:ext>
                </a:extLst>
              </p:cNvPr>
              <p:cNvSpPr/>
              <p:nvPr/>
            </p:nvSpPr>
            <p:spPr>
              <a:xfrm>
                <a:off x="5095071" y="7254873"/>
                <a:ext cx="457200" cy="457202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2" name="Rectangle 1061">
                <a:extLst>
                  <a:ext uri="{FF2B5EF4-FFF2-40B4-BE49-F238E27FC236}">
                    <a16:creationId xmlns:a16="http://schemas.microsoft.com/office/drawing/2014/main" id="{938D516C-EAF1-AD92-31C5-7F2095CB5ECE}"/>
                  </a:ext>
                </a:extLst>
              </p:cNvPr>
              <p:cNvSpPr/>
              <p:nvPr/>
            </p:nvSpPr>
            <p:spPr>
              <a:xfrm>
                <a:off x="609593" y="7254864"/>
                <a:ext cx="4485481" cy="457202"/>
              </a:xfrm>
              <a:prstGeom prst="rect">
                <a:avLst/>
              </a:prstGeom>
              <a:gradFill>
                <a:gsLst>
                  <a:gs pos="30000">
                    <a:srgbClr val="DEB142"/>
                  </a:gs>
                  <a:gs pos="50000">
                    <a:schemeClr val="accent2">
                      <a:lumMod val="75000"/>
                    </a:schemeClr>
                  </a:gs>
                  <a:gs pos="70000">
                    <a:schemeClr val="accent5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3" name="Rectangle 1062">
                <a:extLst>
                  <a:ext uri="{FF2B5EF4-FFF2-40B4-BE49-F238E27FC236}">
                    <a16:creationId xmlns:a16="http://schemas.microsoft.com/office/drawing/2014/main" id="{93473805-3A44-D30E-27D8-602357E548FA}"/>
                  </a:ext>
                </a:extLst>
              </p:cNvPr>
              <p:cNvSpPr/>
              <p:nvPr/>
            </p:nvSpPr>
            <p:spPr>
              <a:xfrm>
                <a:off x="152384" y="7254873"/>
                <a:ext cx="457200" cy="457202"/>
              </a:xfrm>
              <a:prstGeom prst="rect">
                <a:avLst/>
              </a:prstGeom>
              <a:solidFill>
                <a:srgbClr val="DEB14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064" name="Rectangle 1063">
                <a:extLst>
                  <a:ext uri="{FF2B5EF4-FFF2-40B4-BE49-F238E27FC236}">
                    <a16:creationId xmlns:a16="http://schemas.microsoft.com/office/drawing/2014/main" id="{1D17E92E-DFF2-67DA-BFCA-45BD4B5D4125}"/>
                  </a:ext>
                </a:extLst>
              </p:cNvPr>
              <p:cNvSpPr/>
              <p:nvPr/>
            </p:nvSpPr>
            <p:spPr>
              <a:xfrm>
                <a:off x="152375" y="4160824"/>
                <a:ext cx="457201" cy="3094032"/>
              </a:xfrm>
              <a:prstGeom prst="rect">
                <a:avLst/>
              </a:prstGeom>
              <a:gradFill>
                <a:gsLst>
                  <a:gs pos="30000">
                    <a:srgbClr val="00B050"/>
                  </a:gs>
                  <a:gs pos="50000">
                    <a:schemeClr val="accent1">
                      <a:lumMod val="60000"/>
                      <a:lumOff val="40000"/>
                    </a:schemeClr>
                  </a:gs>
                  <a:gs pos="70000">
                    <a:srgbClr val="DEB142"/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E7E0F74-E552-3083-66F4-9E6A988871BD}"/>
                </a:ext>
              </a:extLst>
            </p:cNvPr>
            <p:cNvGrpSpPr/>
            <p:nvPr/>
          </p:nvGrpSpPr>
          <p:grpSpPr>
            <a:xfrm>
              <a:off x="5857073" y="457192"/>
              <a:ext cx="4485473" cy="3094024"/>
              <a:chOff x="457191" y="457191"/>
              <a:chExt cx="4485473" cy="3094024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B86E093-D101-7095-2F81-44EFF74FD3BD}"/>
                  </a:ext>
                </a:extLst>
              </p:cNvPr>
              <p:cNvSpPr/>
              <p:nvPr/>
            </p:nvSpPr>
            <p:spPr>
              <a:xfrm>
                <a:off x="457191" y="457191"/>
                <a:ext cx="4485473" cy="309402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4000" dirty="0">
                    <a:solidFill>
                      <a:schemeClr val="accent5"/>
                    </a:solidFill>
                    <a:latin typeface="Impact" panose="020B0806030902050204" pitchFamily="34" charset="0"/>
                  </a:rPr>
                  <a:t>BANGE   S</a:t>
                </a:r>
              </a:p>
              <a:p>
                <a:pPr algn="ctr"/>
                <a:r>
                  <a:rPr lang="en-GB" dirty="0">
                    <a:solidFill>
                      <a:srgbClr val="00B050"/>
                    </a:solidFill>
                    <a:latin typeface="Impact" panose="020B0806030902050204" pitchFamily="34" charset="0"/>
                  </a:rPr>
                  <a:t>and</a:t>
                </a:r>
                <a:endParaRPr lang="en-GB" sz="4000" dirty="0">
                  <a:solidFill>
                    <a:srgbClr val="00B050"/>
                  </a:solidFill>
                  <a:latin typeface="Impact" panose="020B0806030902050204" pitchFamily="34" charset="0"/>
                </a:endParaRPr>
              </a:p>
              <a:p>
                <a:pPr algn="ctr"/>
                <a:r>
                  <a:rPr lang="en-GB" sz="4000" dirty="0">
                    <a:solidFill>
                      <a:srgbClr val="DEB142"/>
                    </a:solidFill>
                    <a:latin typeface="Impact" panose="020B0806030902050204" pitchFamily="34" charset="0"/>
                  </a:rPr>
                  <a:t>B    NFIRE</a:t>
                </a:r>
              </a:p>
            </p:txBody>
          </p:sp>
          <p:pic>
            <p:nvPicPr>
              <p:cNvPr id="58" name="Picture 2" descr="Cartoon Fire Png | Free download on ClipArtMag">
                <a:extLst>
                  <a:ext uri="{FF2B5EF4-FFF2-40B4-BE49-F238E27FC236}">
                    <a16:creationId xmlns:a16="http://schemas.microsoft.com/office/drawing/2014/main" id="{E8C586FD-C655-4A11-5615-D6CD43E7CFD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83326" y="2166247"/>
                <a:ext cx="405874" cy="525673"/>
              </a:xfrm>
              <a:prstGeom prst="rect">
                <a:avLst/>
              </a:prstGeom>
              <a:noFill/>
            </p:spPr>
          </p:pic>
          <p:pic>
            <p:nvPicPr>
              <p:cNvPr id="59" name="Picture 4" descr="Collection of Free Cartoon Hot Dog PNG. | PlusPNG">
                <a:extLst>
                  <a:ext uri="{FF2B5EF4-FFF2-40B4-BE49-F238E27FC236}">
                    <a16:creationId xmlns:a16="http://schemas.microsoft.com/office/drawing/2014/main" id="{1E7D7D01-5252-40DC-639A-D44981E254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6752715">
                <a:off x="2996296" y="1416103"/>
                <a:ext cx="459835" cy="265727"/>
              </a:xfrm>
              <a:prstGeom prst="rect">
                <a:avLst/>
              </a:prstGeom>
              <a:noFill/>
            </p:spPr>
          </p:pic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CE55483-8C2C-B80C-D479-E3964342A707}"/>
                </a:ext>
              </a:extLst>
            </p:cNvPr>
            <p:cNvSpPr txBox="1"/>
            <p:nvPr/>
          </p:nvSpPr>
          <p:spPr>
            <a:xfrm>
              <a:off x="5399859" y="450255"/>
              <a:ext cx="539977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accent5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8</a:t>
              </a:r>
              <a:r>
                <a:rPr lang="en-GB" sz="1600" baseline="30000" dirty="0">
                  <a:solidFill>
                    <a:schemeClr val="accent5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th</a:t>
              </a:r>
              <a:r>
                <a:rPr lang="en-GB" sz="1600" dirty="0">
                  <a:solidFill>
                    <a:schemeClr val="accent5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 November 2025</a:t>
              </a:r>
            </a:p>
            <a:p>
              <a:pPr algn="ctr"/>
              <a:r>
                <a:rPr lang="en-GB" sz="1600" dirty="0">
                  <a:solidFill>
                    <a:srgbClr val="00B050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17:00 – 19:00</a:t>
              </a:r>
            </a:p>
            <a:p>
              <a:pPr algn="ctr"/>
              <a:r>
                <a:rPr lang="en-GB" sz="1600" dirty="0">
                  <a:solidFill>
                    <a:srgbClr val="DEB142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£1.50 per sausage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3A2AA52-3423-2FE4-9833-63D1F0DA1126}"/>
                </a:ext>
              </a:extLst>
            </p:cNvPr>
            <p:cNvSpPr txBox="1"/>
            <p:nvPr/>
          </p:nvSpPr>
          <p:spPr>
            <a:xfrm>
              <a:off x="5399960" y="2643533"/>
              <a:ext cx="539977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accent5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St Andrew’s Church Yard</a:t>
              </a:r>
            </a:p>
            <a:p>
              <a:pPr algn="ctr"/>
              <a:r>
                <a:rPr lang="en-GB" sz="1600" dirty="0">
                  <a:solidFill>
                    <a:srgbClr val="00B050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Next to the Wheatsheaf</a:t>
              </a:r>
            </a:p>
            <a:p>
              <a:pPr algn="ctr"/>
              <a:r>
                <a:rPr lang="en-GB" sz="1600" dirty="0">
                  <a:solidFill>
                    <a:srgbClr val="DEB142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Tickets at admin@kirkellachurch.com</a:t>
              </a:r>
            </a:p>
          </p:txBody>
        </p:sp>
        <p:pic>
          <p:nvPicPr>
            <p:cNvPr id="47" name="Picture 2" descr="Action, cinema, clapper, cut, director, film, media, movie, scene ...">
              <a:extLst>
                <a:ext uri="{FF2B5EF4-FFF2-40B4-BE49-F238E27FC236}">
                  <a16:creationId xmlns:a16="http://schemas.microsoft.com/office/drawing/2014/main" id="{3F30B64A-5C4E-9891-4792-2D64E6F97C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8261" y="4777757"/>
              <a:ext cx="1141136" cy="1305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BDE8C73-B299-D5FA-3A85-5BB8DF22CC3B}"/>
                </a:ext>
              </a:extLst>
            </p:cNvPr>
            <p:cNvSpPr/>
            <p:nvPr/>
          </p:nvSpPr>
          <p:spPr>
            <a:xfrm>
              <a:off x="5857008" y="4007920"/>
              <a:ext cx="4485473" cy="30940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accent5"/>
                  </a:solidFill>
                  <a:latin typeface="Impact" panose="020B0806030902050204" pitchFamily="34" charset="0"/>
                </a:rPr>
                <a:t>YOUTH</a:t>
              </a:r>
            </a:p>
            <a:p>
              <a:pPr algn="ctr"/>
              <a:r>
                <a:rPr lang="en-GB" sz="4000" dirty="0">
                  <a:solidFill>
                    <a:srgbClr val="00B050"/>
                  </a:solidFill>
                  <a:latin typeface="Impact" panose="020B0806030902050204" pitchFamily="34" charset="0"/>
                </a:rPr>
                <a:t>FILM</a:t>
              </a:r>
            </a:p>
            <a:p>
              <a:pPr algn="ctr"/>
              <a:r>
                <a:rPr lang="en-GB" dirty="0">
                  <a:solidFill>
                    <a:srgbClr val="DEB142"/>
                  </a:solidFill>
                  <a:latin typeface="Impact" panose="020B0806030902050204" pitchFamily="34" charset="0"/>
                </a:rPr>
                <a:t>night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F6F9088-83E5-354C-8F31-03FF190B13C8}"/>
                </a:ext>
              </a:extLst>
            </p:cNvPr>
            <p:cNvSpPr txBox="1"/>
            <p:nvPr/>
          </p:nvSpPr>
          <p:spPr>
            <a:xfrm>
              <a:off x="5399882" y="4079853"/>
              <a:ext cx="539977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accent5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St Andrew’s Church Building</a:t>
              </a:r>
            </a:p>
            <a:p>
              <a:pPr algn="ctr"/>
              <a:r>
                <a:rPr lang="en-GB" sz="1600" dirty="0">
                  <a:solidFill>
                    <a:srgbClr val="00B050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19:00 – 21:00</a:t>
              </a:r>
            </a:p>
            <a:p>
              <a:pPr algn="ctr"/>
              <a:r>
                <a:rPr lang="en-GB" sz="1600" dirty="0">
                  <a:solidFill>
                    <a:srgbClr val="DEB142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Popcorn and Ice Cream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C56A8D1-6CC8-E3E5-62DD-B7BCD338F99F}"/>
                </a:ext>
              </a:extLst>
            </p:cNvPr>
            <p:cNvSpPr txBox="1"/>
            <p:nvPr/>
          </p:nvSpPr>
          <p:spPr>
            <a:xfrm>
              <a:off x="5398943" y="6253332"/>
              <a:ext cx="539977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600" dirty="0">
                  <a:solidFill>
                    <a:schemeClr val="accent5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Film suitable for 11-18’s</a:t>
              </a:r>
            </a:p>
            <a:p>
              <a:pPr algn="ctr"/>
              <a:r>
                <a:rPr lang="en-GB" sz="1600" dirty="0">
                  <a:solidFill>
                    <a:srgbClr val="00B050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Let Ash know at </a:t>
              </a:r>
              <a:r>
                <a:rPr lang="en-GB" sz="1600" dirty="0" err="1">
                  <a:solidFill>
                    <a:srgbClr val="00B050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ash@kirkellaandwillerby.church</a:t>
              </a:r>
              <a:endParaRPr lang="en-GB" sz="1600" dirty="0">
                <a:solidFill>
                  <a:srgbClr val="00B050"/>
                </a:solidFill>
                <a:latin typeface="Impact" panose="020B0806030902050204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  <a:p>
              <a:pPr algn="ctr"/>
              <a:r>
                <a:rPr lang="en-GB" sz="1600" dirty="0">
                  <a:solidFill>
                    <a:srgbClr val="DEB142"/>
                  </a:solidFill>
                  <a:latin typeface="Impact" panose="020B0806030902050204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Invite your mates!</a:t>
              </a:r>
            </a:p>
          </p:txBody>
        </p:sp>
        <p:sp>
          <p:nvSpPr>
            <p:cNvPr id="1065" name="Rectangle 1064">
              <a:extLst>
                <a:ext uri="{FF2B5EF4-FFF2-40B4-BE49-F238E27FC236}">
                  <a16:creationId xmlns:a16="http://schemas.microsoft.com/office/drawing/2014/main" id="{0D969B1D-3BCC-346D-2CD0-1EE7F92E9CCC}"/>
                </a:ext>
              </a:extLst>
            </p:cNvPr>
            <p:cNvSpPr/>
            <p:nvPr/>
          </p:nvSpPr>
          <p:spPr>
            <a:xfrm>
              <a:off x="5714153" y="3326567"/>
              <a:ext cx="4769352" cy="45720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>
                  <a:solidFill>
                    <a:schemeClr val="accent5"/>
                  </a:solidFill>
                  <a:latin typeface="Impact" panose="020B0806030902050204" pitchFamily="34" charset="0"/>
                </a:rPr>
                <a:t>_____</a:t>
              </a:r>
              <a:r>
                <a:rPr lang="en-GB" sz="4000" dirty="0">
                  <a:solidFill>
                    <a:srgbClr val="00B050"/>
                  </a:solidFill>
                  <a:latin typeface="Impact" panose="020B0806030902050204" pitchFamily="34" charset="0"/>
                </a:rPr>
                <a:t>_____</a:t>
              </a:r>
              <a:r>
                <a:rPr lang="en-GB" sz="4000" dirty="0">
                  <a:solidFill>
                    <a:srgbClr val="DEB142"/>
                  </a:solidFill>
                  <a:latin typeface="Impact" panose="020B0806030902050204" pitchFamily="34" charset="0"/>
                </a:rPr>
                <a:t>______</a:t>
              </a:r>
            </a:p>
            <a:p>
              <a:pPr algn="ctr"/>
              <a:r>
                <a:rPr lang="en-GB" sz="4000" dirty="0">
                  <a:solidFill>
                    <a:schemeClr val="accent5"/>
                  </a:solidFill>
                  <a:latin typeface="Impact" panose="020B0806030902050204" pitchFamily="34" charset="0"/>
                </a:rPr>
                <a:t>_____</a:t>
              </a:r>
              <a:r>
                <a:rPr lang="en-GB" sz="4000" dirty="0">
                  <a:solidFill>
                    <a:srgbClr val="00B050"/>
                  </a:solidFill>
                  <a:latin typeface="Impact" panose="020B0806030902050204" pitchFamily="34" charset="0"/>
                </a:rPr>
                <a:t>_____</a:t>
              </a:r>
              <a:r>
                <a:rPr lang="en-GB" sz="4000" dirty="0">
                  <a:solidFill>
                    <a:srgbClr val="DEB142"/>
                  </a:solidFill>
                  <a:latin typeface="Impact" panose="020B0806030902050204" pitchFamily="34" charset="0"/>
                </a:rPr>
                <a:t>______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82586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FFC000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B1649FB2FE0946AC200B69B9E17A8D" ma:contentTypeVersion="9" ma:contentTypeDescription="Create a new document." ma:contentTypeScope="" ma:versionID="05c0a6f84ea5d06779ec19b00ccbc94e">
  <xsd:schema xmlns:xsd="http://www.w3.org/2001/XMLSchema" xmlns:xs="http://www.w3.org/2001/XMLSchema" xmlns:p="http://schemas.microsoft.com/office/2006/metadata/properties" xmlns:ns3="70765d4a-be18-45b4-b92a-eb73af24abab" targetNamespace="http://schemas.microsoft.com/office/2006/metadata/properties" ma:root="true" ma:fieldsID="87db3afd20469eaa0665f2b9f62468ed" ns3:_="">
    <xsd:import namespace="70765d4a-be18-45b4-b92a-eb73af24abab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765d4a-be18-45b4-b92a-eb73af24abab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5689970-EC25-4999-80A6-6888CCE345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765d4a-be18-45b4-b92a-eb73af24ab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9DCEA3-7248-455B-A76B-AC2F44DDD6DF}">
  <ds:schemaRefs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70765d4a-be18-45b4-b92a-eb73af24abab"/>
    <ds:schemaRef ds:uri="http://www.w3.org/XML/1998/namespace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55CFAAA-6FC1-46BB-83B3-36D5A4A2F7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2661</TotalTime>
  <Words>136</Words>
  <Application>Microsoft Office PowerPoint</Application>
  <PresentationFormat>Custom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Impact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24telfordj</dc:creator>
  <cp:lastModifiedBy>Liz Telford</cp:lastModifiedBy>
  <cp:revision>4</cp:revision>
  <cp:lastPrinted>2024-10-15T14:53:20Z</cp:lastPrinted>
  <dcterms:created xsi:type="dcterms:W3CDTF">2024-10-14T16:17:52Z</dcterms:created>
  <dcterms:modified xsi:type="dcterms:W3CDTF">2025-10-10T14:06:40Z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0x0101008EB1649FB2FE0946AC200B69B9E17A8D</vt:lpwstr>
  </property>
</Properties>
</file>